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10"/>
  </p:notesMasterIdLst>
  <p:handoutMasterIdLst>
    <p:handoutMasterId r:id="rId11"/>
  </p:handoutMasterIdLst>
  <p:sldIdLst>
    <p:sldId id="445" r:id="rId2"/>
    <p:sldId id="446" r:id="rId3"/>
    <p:sldId id="447" r:id="rId4"/>
    <p:sldId id="819" r:id="rId5"/>
    <p:sldId id="827" r:id="rId6"/>
    <p:sldId id="828" r:id="rId7"/>
    <p:sldId id="829" r:id="rId8"/>
    <p:sldId id="439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819"/>
            <p14:sldId id="827"/>
            <p14:sldId id="828"/>
            <p14:sldId id="829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127092"/>
    <a:srgbClr val="B1D254"/>
    <a:srgbClr val="2A6EA8"/>
    <a:srgbClr val="FFFFFF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8" autoAdjust="0"/>
    <p:restoredTop sz="95889" autoAdjust="0"/>
  </p:normalViewPr>
  <p:slideViewPr>
    <p:cSldViewPr snapToGrid="0" showGuides="1">
      <p:cViewPr varScale="1">
        <p:scale>
          <a:sx n="63" d="100"/>
          <a:sy n="63" d="100"/>
        </p:scale>
        <p:origin x="488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4222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5/Docs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surnair\Documents\SECURITY%20Grp\SA%20Plenary\SA%23105\Docs\SP-241365.zip" TargetMode="External"/><Relationship Id="rId5" Type="http://schemas.openxmlformats.org/officeDocument/2006/relationships/hyperlink" Target="https://www.3gpp.org/ftp/tsg_sa/TSG_SA/TSGS_105_Melbourne_2024-09/Report" TargetMode="External"/><Relationship Id="rId4" Type="http://schemas.openxmlformats.org/officeDocument/2006/relationships/hyperlink" Target="https://www.3gpp.org/ftp/tsg_ct/TSG_CT/TSGC_105_Melbourne/Docs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5_Melbourne_2024-09/Docs/SP-241387.zip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5_Melbourne_2024-09/Docs/SP-241023.zip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Report from SA#105 on 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8012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b="1" dirty="0"/>
              <a:t>Suresh Nair, </a:t>
            </a:r>
            <a:r>
              <a:rPr lang="en-US" altLang="en-US" sz="1800" dirty="0"/>
              <a:t>SA3 Chair, Nokia</a:t>
            </a:r>
          </a:p>
          <a:p>
            <a:pPr>
              <a:buFontTx/>
              <a:buNone/>
            </a:pPr>
            <a:r>
              <a:rPr lang="sv-SE" altLang="sv-SE" sz="1800" b="1" dirty="0"/>
              <a:t>Marcus Wong</a:t>
            </a:r>
            <a:r>
              <a:rPr lang="sv-SE" altLang="sv-SE" sz="1800" dirty="0"/>
              <a:t>, SA3 Vice Chair, OPPO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41984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dirty="0"/>
              <a:t>Outline</a:t>
            </a:r>
          </a:p>
        </p:txBody>
      </p:sp>
      <p:cxnSp>
        <p:nvCxnSpPr>
          <p:cNvPr id="7" name="Straight Arrow Connector 9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8778046" cy="3462228"/>
          </a:xfrm>
        </p:spPr>
        <p:txBody>
          <a:bodyPr vert="horz" lIns="91440" tIns="45720" rIns="91440" bIns="45720" rtlCol="0">
            <a:norm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General information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Outcome of SA3 submissions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Approved related WID/SIDs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Report on specific topics</a:t>
            </a:r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SA#105 documents: </a:t>
            </a:r>
            <a:r>
              <a:rPr lang="en-US" sz="20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Nokia Pure Text Light" panose="020B0304040602060303" pitchFamily="34" charset="0"/>
                <a:cs typeface="Calibri" panose="020F0502020204030204" pitchFamily="34" charset="0"/>
              </a:rPr>
              <a:t>https://www.3gpp.org/ftp/tsg_sa/TSG_SA/TSGS_105_Melbourne_2024-09/Docs</a:t>
            </a:r>
            <a:endParaRPr lang="en-GB" sz="20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GB" sz="2000" dirty="0"/>
              <a:t>The RAN#105  documents: </a:t>
            </a:r>
            <a:r>
              <a:rPr lang="sv-SE" sz="2000" dirty="0">
                <a:hlinkClick r:id="rId3"/>
              </a:rPr>
              <a:t>https://www.3gpp.org/ftp/TSG_RAN/TSG_RAN/TSGR_105/Docs/</a:t>
            </a:r>
            <a:r>
              <a:rPr lang="sv-SE" sz="2000" dirty="0"/>
              <a:t> </a:t>
            </a:r>
          </a:p>
          <a:p>
            <a:pPr lvl="1"/>
            <a:r>
              <a:rPr lang="en-GB" sz="2000" dirty="0"/>
              <a:t>The CT#105 documents: </a:t>
            </a:r>
            <a:r>
              <a:rPr lang="sv-SE" sz="2000" dirty="0">
                <a:hlinkClick r:id="rId4"/>
              </a:rPr>
              <a:t>https://www.3gpp.org/ftp/tsg_ct/TSG_CT/TSGC_105_Melbourne/Docs</a:t>
            </a:r>
            <a:r>
              <a:rPr lang="sv-SE" sz="2000" dirty="0"/>
              <a:t> </a:t>
            </a:r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1" y="1825625"/>
            <a:ext cx="5744836" cy="4351338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sv-SE" sz="2400" u="sng" dirty="0"/>
              <a:t>Reports</a:t>
            </a: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r>
              <a:rPr lang="en-GB" sz="1800" dirty="0"/>
              <a:t>SA#105 meeting report: </a:t>
            </a:r>
            <a:endParaRPr lang="en-US" sz="1800" dirty="0">
              <a:effectLst/>
              <a:ea typeface="Calibri" panose="020F0502020204030204" pitchFamily="34" charset="0"/>
            </a:endParaRP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r>
              <a:rPr lang="en-US" sz="1800" u="sng" dirty="0">
                <a:solidFill>
                  <a:srgbClr val="0000FF"/>
                </a:solidFill>
                <a:effectLst/>
                <a:ea typeface="Nokia Pure Text Light" panose="020B0304040602060303" pitchFamily="34" charset="0"/>
                <a:cs typeface="Arial" panose="020B0604020202020204" pitchFamily="34" charset="0"/>
                <a:hlinkClick r:id="rId5"/>
              </a:rPr>
              <a:t>https://www.3gpp.org/ftp/tsg_sa/TSG_SA/TSGS_105_Melbourne_2024-09/Report</a:t>
            </a:r>
            <a:endParaRPr lang="en-US" sz="1800" u="sng" dirty="0">
              <a:solidFill>
                <a:srgbClr val="0000FF"/>
              </a:solidFill>
              <a:effectLst/>
              <a:ea typeface="Nokia Pure Text Light" panose="020B0304040602060303" pitchFamily="34" charset="0"/>
              <a:cs typeface="Arial" panose="020B0604020202020204" pitchFamily="34" charset="0"/>
            </a:endParaRP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r>
              <a:rPr lang="sv-FI" sz="1800" dirty="0">
                <a:solidFill>
                  <a:srgbClr val="001135"/>
                </a:solidFill>
                <a:effectLst/>
                <a:ea typeface="Calibri" panose="020F0502020204030204" pitchFamily="34" charset="0"/>
              </a:rPr>
              <a:t>Rel-19 SA3 </a:t>
            </a:r>
            <a:r>
              <a:rPr lang="en-US" sz="1800" dirty="0">
                <a:solidFill>
                  <a:srgbClr val="001135"/>
                </a:solidFill>
                <a:effectLst/>
                <a:ea typeface="Calibri" panose="020F0502020204030204" pitchFamily="34" charset="0"/>
              </a:rPr>
              <a:t>WID was approved. </a:t>
            </a:r>
            <a:endParaRPr lang="en-US" sz="1800" dirty="0">
              <a:effectLst/>
              <a:ea typeface="Calibri" panose="020F0502020204030204" pitchFamily="34" charset="0"/>
            </a:endParaRPr>
          </a:p>
          <a:p>
            <a:endParaRPr lang="sv-FI" sz="1800" u="sng" dirty="0">
              <a:solidFill>
                <a:srgbClr val="0000FF"/>
              </a:solidFill>
              <a:effectLst/>
              <a:ea typeface="Calibri" panose="020F0502020204030204" pitchFamily="34" charset="0"/>
            </a:endParaRPr>
          </a:p>
          <a:p>
            <a:pPr marL="457200" lvl="1" indent="0">
              <a:buNone/>
            </a:pPr>
            <a:endParaRPr lang="en-US" sz="1800" dirty="0"/>
          </a:p>
          <a:p>
            <a:r>
              <a:rPr lang="en-GB" sz="1800" b="1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SP-241365</a:t>
            </a:r>
            <a:r>
              <a:rPr lang="en-US" sz="1800" dirty="0"/>
              <a:t> 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</a:rPr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</a:rPr>
              <a:t>SA WG3 Chair report to SA#105</a:t>
            </a:r>
            <a:r>
              <a:rPr lang="en-US" sz="1800" dirty="0"/>
              <a:t> </a:t>
            </a:r>
          </a:p>
          <a:p>
            <a:pPr marL="457200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201"/>
          </a:xfrm>
        </p:spPr>
        <p:txBody>
          <a:bodyPr/>
          <a:lstStyle/>
          <a:p>
            <a:r>
              <a:rPr lang="sv-SE" dirty="0"/>
              <a:t>Outcome of SA3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548" y="1708667"/>
            <a:ext cx="10515599" cy="3966369"/>
          </a:xfrm>
        </p:spPr>
        <p:txBody>
          <a:bodyPr/>
          <a:lstStyle/>
          <a:p>
            <a:r>
              <a:rPr lang="en-US" sz="2400" dirty="0"/>
              <a:t> </a:t>
            </a:r>
            <a:r>
              <a:rPr lang="en-US" sz="1800" dirty="0"/>
              <a:t>SA3 Rel-19 SID/WIDs submitted were approved adding rapporteurs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2 SA3-LI WIDs were revised and approved</a:t>
            </a:r>
          </a:p>
          <a:p>
            <a:endParaRPr lang="en-US" sz="2400" dirty="0"/>
          </a:p>
          <a:p>
            <a:pPr lvl="1"/>
            <a:endParaRPr lang="en-GB" sz="2000" dirty="0"/>
          </a:p>
          <a:p>
            <a:pPr lvl="1"/>
            <a:endParaRPr lang="sv-SE" sz="2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5D0A1A6-C0DD-F7EB-27D3-2061C6BC33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955769"/>
              </p:ext>
            </p:extLst>
          </p:nvPr>
        </p:nvGraphicFramePr>
        <p:xfrm>
          <a:off x="534108" y="2327130"/>
          <a:ext cx="11200692" cy="20358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86516">
                  <a:extLst>
                    <a:ext uri="{9D8B030D-6E8A-4147-A177-3AD203B41FA5}">
                      <a16:colId xmlns:a16="http://schemas.microsoft.com/office/drawing/2014/main" val="1016165870"/>
                    </a:ext>
                  </a:extLst>
                </a:gridCol>
                <a:gridCol w="5475776">
                  <a:extLst>
                    <a:ext uri="{9D8B030D-6E8A-4147-A177-3AD203B41FA5}">
                      <a16:colId xmlns:a16="http://schemas.microsoft.com/office/drawing/2014/main" val="379011503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261152017"/>
                    </a:ext>
                  </a:extLst>
                </a:gridCol>
              </a:tblGrid>
              <a:tr h="6168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SID/WID Title</a:t>
                      </a:r>
                      <a:endParaRPr lang="en-US" sz="14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rapporteur</a:t>
                      </a:r>
                      <a:endParaRPr lang="en-US" sz="14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Approved WID/SID</a:t>
                      </a:r>
                      <a:endParaRPr lang="en-US" sz="14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65850652"/>
                  </a:ext>
                </a:extLst>
              </a:tr>
              <a:tr h="1419009">
                <a:tc>
                  <a:txBody>
                    <a:bodyPr/>
                    <a:lstStyle/>
                    <a:p>
                      <a:pPr algn="l"/>
                      <a:r>
                        <a:rPr lang="en-GB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Security for </a:t>
                      </a:r>
                      <a:r>
                        <a:rPr lang="en-GB" sz="1400" b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MonStra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Primary: Vodafone, Susana Sabater, susana.sabatr@vodafone.com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Secondary: Nokia, Jing Ping  jing.ping@nokia-sbell.com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SP-241376</a:t>
                      </a:r>
                      <a:endParaRPr lang="en-US" sz="14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481498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9985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SA3 </a:t>
            </a:r>
            <a:r>
              <a:rPr lang="sv-SE" dirty="0" err="1"/>
              <a:t>Working</a:t>
            </a:r>
            <a:r>
              <a:rPr lang="sv-SE" dirty="0"/>
              <a:t> Agreement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712" y="1445741"/>
            <a:ext cx="11546958" cy="4744994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pPr marL="742950" lvl="1" indent="-285750">
              <a:spcAft>
                <a:spcPts val="660"/>
              </a:spcAft>
              <a:buFont typeface="Courier New" panose="02070309020205020404" pitchFamily="49" charset="0"/>
              <a:buChar char="o"/>
              <a:tabLst>
                <a:tab pos="813435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Nokia Pure Text Light" panose="020B0304040602060303" pitchFamily="34" charset="0"/>
                <a:ea typeface="Nokia Pure Text Light" panose="020B0304040602060303" pitchFamily="34" charset="0"/>
                <a:cs typeface="Times New Roman" panose="02020603050405020304" pitchFamily="18" charset="0"/>
              </a:rPr>
              <a:t>Zero Trust Security –  SA3 Working Agreement #63 on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Nokia Pure Text Light" panose="020B0304040602060303" pitchFamily="34" charset="0"/>
                <a:ea typeface="Nokia Pure Text Light" panose="020B0304040602060303" pitchFamily="34" charset="0"/>
                <a:cs typeface="Times New Roman" panose="02020603050405020304" pitchFamily="18" charset="0"/>
              </a:rPr>
              <a:t>conclusions for Key Issue #1 on security monitoring to TR 33.794 was challenged. </a:t>
            </a:r>
          </a:p>
          <a:p>
            <a:pPr marL="742950" lvl="1" indent="-285750">
              <a:spcAft>
                <a:spcPts val="660"/>
              </a:spcAft>
              <a:buFont typeface="Courier New" panose="02070309020205020404" pitchFamily="49" charset="0"/>
              <a:buChar char="o"/>
              <a:tabLst>
                <a:tab pos="813435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Nokia Pure Text Light" panose="020B0304040602060303" pitchFamily="34" charset="0"/>
                <a:ea typeface="Nokia Pure Text Light" panose="020B0304040602060303" pitchFamily="34" charset="0"/>
                <a:cs typeface="Times New Roman" panose="02020603050405020304" pitchFamily="18" charset="0"/>
              </a:rPr>
              <a:t>Compromise found,</a:t>
            </a:r>
            <a:r>
              <a:rPr lang="en-US" sz="1800" u="sng" dirty="0">
                <a:solidFill>
                  <a:srgbClr val="0000FF"/>
                </a:solidFill>
                <a:effectLst/>
                <a:latin typeface="Nokia Pure Text Light" panose="020B0304040602060303" pitchFamily="34" charset="0"/>
                <a:ea typeface="Nokia Pure Text Light" panose="020B0304040602060303" pitchFamily="34" charset="0"/>
                <a:cs typeface="Times New Roman" panose="02020603050405020304" pitchFamily="18" charset="0"/>
                <a:hlinkClick r:id="rId2"/>
              </a:rPr>
              <a:t> SP-241387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Nokia Pure Text Light" panose="020B0304040602060303" pitchFamily="34" charset="0"/>
                <a:ea typeface="Nokia Pure Text Light" panose="020B0304040602060303" pitchFamily="34" charset="0"/>
                <a:cs typeface="Times New Roman" panose="02020603050405020304" pitchFamily="18" charset="0"/>
              </a:rPr>
              <a:t> SA3 to further work on it. </a:t>
            </a:r>
            <a:endParaRPr lang="en-US" sz="2000" dirty="0">
              <a:effectLst/>
              <a:ea typeface="Calibri" panose="020F0502020204030204" pitchFamily="34" charset="0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lang="sv-SE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27470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LS from GSMA OPG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712" y="1445741"/>
            <a:ext cx="11546958" cy="4744994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LS reply to GSMA on clarification of user consent management (SP-241023).  The SA3 input was SP-241024 (S3-242374) and SA6 input was SP-241025.  </a:t>
            </a:r>
            <a:r>
              <a:rPr lang="en-GB" sz="1800" dirty="0">
                <a:effectLst/>
                <a:ea typeface="Nokia Pure Text Light" panose="020B0304040602060303" pitchFamily="34" charset="0"/>
                <a:cs typeface="Arial" panose="020B0604020202020204" pitchFamily="34" charset="0"/>
              </a:rPr>
              <a:t>The LS in </a:t>
            </a:r>
            <a:r>
              <a:rPr lang="en-US" sz="1800" u="sng" dirty="0">
                <a:solidFill>
                  <a:srgbClr val="0000FF"/>
                </a:solidFill>
                <a:effectLst/>
                <a:ea typeface="Nokia Pure Text Light" panose="020B0304040602060303" pitchFamily="34" charset="0"/>
                <a:cs typeface="Arial" panose="020B0604020202020204" pitchFamily="34" charset="0"/>
                <a:hlinkClick r:id="rId2"/>
              </a:rPr>
              <a:t>SP-241023</a:t>
            </a:r>
            <a:r>
              <a:rPr lang="en-GB" sz="1800" dirty="0">
                <a:effectLst/>
                <a:ea typeface="Nokia Pure Text Light" panose="020B0304040602060303" pitchFamily="34" charset="0"/>
                <a:cs typeface="Arial" panose="020B0604020202020204" pitchFamily="34" charset="0"/>
              </a:rPr>
              <a:t> was further postponed to SA#106 as it was observed that the status in SA3 was unclear.  </a:t>
            </a:r>
            <a:r>
              <a:rPr lang="en-US" sz="1800" dirty="0">
                <a:ea typeface="Nokia Pure Text Light" panose="020B0304040602060303" pitchFamily="34" charset="0"/>
                <a:cs typeface="Arial" panose="020B0604020202020204" pitchFamily="34" charset="0"/>
              </a:rPr>
              <a:t>SA Chair</a:t>
            </a:r>
            <a:r>
              <a:rPr lang="en-US" sz="18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thinks the WG6 and WG3 responses need further alignment since SA6 said SA3 should answer the questions.  SA3 and SA6 were asked to discuss further.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SA2 plans to add an online ad-hoc in January due to extension of some studies.  Puneet asked if any other WG plans the same.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lang="sv-SE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70739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SA2 online Adhoc in Jan 2025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712" y="1445741"/>
            <a:ext cx="11546958" cy="1470179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SA2 plans to add an online ad-hoc in January due to extension of some studies.  </a:t>
            </a:r>
            <a:r>
              <a:rPr lang="en-US" sz="18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SA Chair </a:t>
            </a:r>
            <a:r>
              <a:rPr lang="en-US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asked if any other WG plans the same.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lang="sv-SE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14448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suresh.p.nair@nokia.com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+1 973 978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459</Words>
  <Application>Microsoft Office PowerPoint</Application>
  <PresentationFormat>Widescreen</PresentationFormat>
  <Paragraphs>71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华文细黑</vt:lpstr>
      <vt:lpstr>Aptos</vt:lpstr>
      <vt:lpstr>Arial</vt:lpstr>
      <vt:lpstr>Calibri</vt:lpstr>
      <vt:lpstr>Calibri Light</vt:lpstr>
      <vt:lpstr>Courier New</vt:lpstr>
      <vt:lpstr>Nokia Pure Text Light</vt:lpstr>
      <vt:lpstr>Times New Roman</vt:lpstr>
      <vt:lpstr>Office Theme</vt:lpstr>
      <vt:lpstr>Report from SA#105 on SA3 topics</vt:lpstr>
      <vt:lpstr>Outline</vt:lpstr>
      <vt:lpstr>General information</vt:lpstr>
      <vt:lpstr>Outcome of SA3 submissions</vt:lpstr>
      <vt:lpstr>SA3 Working Agreement</vt:lpstr>
      <vt:lpstr>LS from GSMA OPG</vt:lpstr>
      <vt:lpstr>SA2 online Adhoc in Jan 2025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2024-10-02T17:58:37Z</dcterms:modified>
</cp:coreProperties>
</file>